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0"/>
  </p:notesMasterIdLst>
  <p:handoutMasterIdLst>
    <p:handoutMasterId r:id="rId31"/>
  </p:handoutMasterIdLst>
  <p:sldIdLst>
    <p:sldId id="267" r:id="rId3"/>
    <p:sldId id="268" r:id="rId4"/>
    <p:sldId id="276" r:id="rId5"/>
    <p:sldId id="319" r:id="rId6"/>
    <p:sldId id="269" r:id="rId7"/>
    <p:sldId id="271" r:id="rId8"/>
    <p:sldId id="273" r:id="rId9"/>
    <p:sldId id="333" r:id="rId10"/>
    <p:sldId id="320" r:id="rId11"/>
    <p:sldId id="285" r:id="rId12"/>
    <p:sldId id="315" r:id="rId13"/>
    <p:sldId id="301" r:id="rId14"/>
    <p:sldId id="302" r:id="rId15"/>
    <p:sldId id="321" r:id="rId16"/>
    <p:sldId id="325" r:id="rId17"/>
    <p:sldId id="299" r:id="rId18"/>
    <p:sldId id="332" r:id="rId19"/>
    <p:sldId id="312" r:id="rId20"/>
    <p:sldId id="328" r:id="rId21"/>
    <p:sldId id="316" r:id="rId22"/>
    <p:sldId id="313" r:id="rId23"/>
    <p:sldId id="318" r:id="rId24"/>
    <p:sldId id="334" r:id="rId25"/>
    <p:sldId id="335" r:id="rId26"/>
    <p:sldId id="336" r:id="rId27"/>
    <p:sldId id="326" r:id="rId28"/>
    <p:sldId id="327" r:id="rId2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705F2-37B6-4A6C-A705-B0DB7F8A58C2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9997C-846C-4A27-986B-504AFB2927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042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E47C0-519B-485A-9723-5F190866F6BF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D14D2-B3F9-494E-8BFC-3E42EE281C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370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Tall fra</a:t>
            </a:r>
            <a:r>
              <a:rPr lang="nb-NO" baseline="0" dirty="0" smtClean="0"/>
              <a:t> i fjor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D14D2-B3F9-494E-8BFC-3E42EE281C6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55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endParaRPr lang="nb-NO" sz="2000" dirty="0" smtClean="0"/>
          </a:p>
          <a:p>
            <a:r>
              <a:rPr lang="nb-NO" dirty="0" smtClean="0"/>
              <a:t>950 elever</a:t>
            </a:r>
          </a:p>
          <a:p>
            <a:r>
              <a:rPr lang="nb-NO" dirty="0" smtClean="0"/>
              <a:t>Generelt høy søkning på alle områder . </a:t>
            </a:r>
          </a:p>
          <a:p>
            <a:r>
              <a:rPr lang="nb-NO" dirty="0" err="1" smtClean="0"/>
              <a:t>Sentrumskole</a:t>
            </a:r>
            <a:r>
              <a:rPr lang="nb-NO" dirty="0" smtClean="0"/>
              <a:t>  (360º - inntak) – 35 ulike ungdomsskoler</a:t>
            </a:r>
          </a:p>
          <a:p>
            <a:r>
              <a:rPr lang="nb-NO" dirty="0" smtClean="0"/>
              <a:t>Attraktiv skole</a:t>
            </a:r>
          </a:p>
          <a:p>
            <a:r>
              <a:rPr lang="nb-NO" dirty="0" smtClean="0"/>
              <a:t>Bygge to klasserom i uken for å dekke opp elevkullene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44D45-1202-498E-B604-F10E9527C7C5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135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Tall fra</a:t>
            </a:r>
            <a:r>
              <a:rPr lang="nb-NO" baseline="0" dirty="0" smtClean="0"/>
              <a:t> i fjor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D14D2-B3F9-494E-8BFC-3E42EE281C6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96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54013" y="1289050"/>
            <a:ext cx="6019800" cy="33861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903A9-DC51-4B5A-A2E9-E13D876D9EC4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41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1289050"/>
            <a:ext cx="4514850" cy="33861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903A9-DC51-4B5A-A2E9-E13D876D9EC4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71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76363" y="1344613"/>
            <a:ext cx="4105275" cy="30781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16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1. Fadderuke, oppstart av språk og matte,</a:t>
            </a:r>
            <a:r>
              <a:rPr lang="nb-NO" baseline="0" dirty="0" smtClean="0"/>
              <a:t> kartleggingsprøver. Gruppebygging i klassene. </a:t>
            </a:r>
          </a:p>
          <a:p>
            <a:r>
              <a:rPr lang="nb-NO" baseline="0" dirty="0" smtClean="0"/>
              <a:t>2. Fokus på klassemiljø. Hytteturer. Eksempler fra klassene.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D14D2-B3F9-494E-8BFC-3E42EE281C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6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Kontaktlærer deler ut og gjennomgår</a:t>
            </a:r>
          </a:p>
          <a:p>
            <a:r>
              <a:rPr lang="nb-NO" dirty="0" smtClean="0"/>
              <a:t>Termin 1 frem til 14. januar – termin 2 frem til 20 juni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44D45-1202-498E-B604-F10E9527C7C5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437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Tall fra</a:t>
            </a:r>
            <a:r>
              <a:rPr lang="nb-NO" baseline="0" dirty="0" smtClean="0"/>
              <a:t> i fjor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D14D2-B3F9-494E-8BFC-3E42EE281C6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0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07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49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16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29.08.2019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283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563" y="1464040"/>
            <a:ext cx="9164216" cy="5395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3909053"/>
            <a:ext cx="7760946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4899371"/>
            <a:ext cx="7764485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9" y="5813581"/>
            <a:ext cx="9173029" cy="1044420"/>
          </a:xfrm>
          <a:prstGeom prst="rect">
            <a:avLst/>
          </a:prstGeom>
        </p:spPr>
      </p:pic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945712" y="1028700"/>
            <a:ext cx="791889" cy="158529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29.08.2019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796428"/>
            <a:ext cx="6913270" cy="3908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Skolenavn/avd.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39901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arnesko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5" b="5442"/>
          <a:stretch/>
        </p:blipFill>
        <p:spPr>
          <a:xfrm>
            <a:off x="-12783" y="1465264"/>
            <a:ext cx="9156782" cy="5392737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-12785" y="1453366"/>
            <a:ext cx="9156783" cy="5392737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3909053"/>
            <a:ext cx="7760946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4899371"/>
            <a:ext cx="7764485" cy="64807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2" y="932201"/>
            <a:ext cx="791889" cy="32396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29.08.2019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8"/>
            <a:ext cx="6337205" cy="3908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1249109"/>
            <a:ext cx="9156783" cy="214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1249108"/>
            <a:ext cx="7773192" cy="216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813581"/>
            <a:ext cx="9173029" cy="1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arneskol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5" b="4790"/>
          <a:stretch/>
        </p:blipFill>
        <p:spPr>
          <a:xfrm>
            <a:off x="-12783" y="1465263"/>
            <a:ext cx="9156783" cy="5392739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-12783" y="1463512"/>
            <a:ext cx="9176436" cy="5394488"/>
          </a:xfrm>
          <a:prstGeom prst="rect">
            <a:avLst/>
          </a:prstGeom>
          <a:gradFill>
            <a:gsLst>
              <a:gs pos="31000">
                <a:schemeClr val="tx2">
                  <a:alpha val="65000"/>
                </a:schemeClr>
              </a:gs>
              <a:gs pos="75000">
                <a:schemeClr val="accent1">
                  <a:alpha val="59000"/>
                </a:schemeClr>
              </a:gs>
            </a:gsLst>
            <a:lin ang="1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3909053"/>
            <a:ext cx="7760946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4899371"/>
            <a:ext cx="7764485" cy="64807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945712" y="932201"/>
            <a:ext cx="791889" cy="32396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29.08.2019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8"/>
            <a:ext cx="6337205" cy="3908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5" name="Rectangle 11"/>
          <p:cNvSpPr>
            <a:spLocks noChangeAspect="1" noChangeArrowheads="1"/>
          </p:cNvSpPr>
          <p:nvPr userDrawn="1"/>
        </p:nvSpPr>
        <p:spPr bwMode="auto">
          <a:xfrm>
            <a:off x="-12783" y="1249109"/>
            <a:ext cx="9156783" cy="214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1249108"/>
            <a:ext cx="7773192" cy="216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813581"/>
            <a:ext cx="9173029" cy="1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ungdomssko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465264"/>
            <a:ext cx="9144000" cy="5392736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3909053"/>
            <a:ext cx="7760946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4899371"/>
            <a:ext cx="7764485" cy="64807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2" y="932201"/>
            <a:ext cx="791889" cy="32396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29.08.2019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8"/>
            <a:ext cx="6337205" cy="3908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1249109"/>
            <a:ext cx="9156783" cy="214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1249108"/>
            <a:ext cx="7773192" cy="216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5813581"/>
            <a:ext cx="9156783" cy="1044420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9" y="2478380"/>
            <a:ext cx="300890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sz="1800">
                <a:solidFill>
                  <a:schemeClr val="bg1"/>
                </a:solidFill>
              </a:rPr>
              <a:t>Mangler bilde ungdomsskolen</a:t>
            </a:r>
          </a:p>
        </p:txBody>
      </p:sp>
    </p:spTree>
    <p:extLst>
      <p:ext uri="{BB962C8B-B14F-4D97-AF65-F5344CB8AC3E}">
        <p14:creationId xmlns:p14="http://schemas.microsoft.com/office/powerpoint/2010/main" val="42844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465264"/>
            <a:ext cx="9144000" cy="5392736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3909053"/>
            <a:ext cx="7760946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4899371"/>
            <a:ext cx="7764485" cy="64807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2" y="932201"/>
            <a:ext cx="791889" cy="32396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29.08.2019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8"/>
            <a:ext cx="6337205" cy="39080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1249109"/>
            <a:ext cx="9156783" cy="214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1249108"/>
            <a:ext cx="7773192" cy="216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5813581"/>
            <a:ext cx="9156783" cy="1044420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2478380"/>
            <a:ext cx="184223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sz="1800">
                <a:solidFill>
                  <a:schemeClr val="bg1"/>
                </a:solidFill>
              </a:rPr>
              <a:t>Mangler bilde </a:t>
            </a:r>
            <a:r>
              <a:rPr lang="nb-NO" sz="1800" err="1">
                <a:solidFill>
                  <a:schemeClr val="bg1"/>
                </a:solidFill>
              </a:rPr>
              <a:t>vgs</a:t>
            </a:r>
            <a:endParaRPr lang="nb-NO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lær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465264"/>
            <a:ext cx="9144000" cy="5392736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3909053"/>
            <a:ext cx="7760946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4899371"/>
            <a:ext cx="7764485" cy="64807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2" y="932201"/>
            <a:ext cx="791889" cy="32396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29.08.2019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8"/>
            <a:ext cx="6337205" cy="39080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1249109"/>
            <a:ext cx="9156783" cy="214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1249108"/>
            <a:ext cx="7773192" cy="216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5813581"/>
            <a:ext cx="9156783" cy="1044420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9" y="2478380"/>
            <a:ext cx="238366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sz="1800">
                <a:solidFill>
                  <a:schemeClr val="bg1"/>
                </a:solidFill>
              </a:rPr>
              <a:t>Mangler bilde lærlinger</a:t>
            </a:r>
          </a:p>
        </p:txBody>
      </p:sp>
    </p:spTree>
    <p:extLst>
      <p:ext uri="{BB962C8B-B14F-4D97-AF65-F5344CB8AC3E}">
        <p14:creationId xmlns:p14="http://schemas.microsoft.com/office/powerpoint/2010/main" val="20932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voksenopplæ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465264"/>
            <a:ext cx="9144000" cy="5392736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3909053"/>
            <a:ext cx="7760946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4899371"/>
            <a:ext cx="7764485" cy="64807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2" y="932201"/>
            <a:ext cx="791889" cy="323964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29.08.2019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8"/>
            <a:ext cx="6337205" cy="3908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1249109"/>
            <a:ext cx="9156783" cy="214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1249108"/>
            <a:ext cx="7773192" cy="216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5813581"/>
            <a:ext cx="9156783" cy="1044420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2478380"/>
            <a:ext cx="315560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 sz="1800">
                <a:solidFill>
                  <a:schemeClr val="bg1"/>
                </a:solidFill>
              </a:rPr>
              <a:t>Mangler bilde voksenopplæring</a:t>
            </a:r>
          </a:p>
        </p:txBody>
      </p:sp>
    </p:spTree>
    <p:extLst>
      <p:ext uri="{BB962C8B-B14F-4D97-AF65-F5344CB8AC3E}">
        <p14:creationId xmlns:p14="http://schemas.microsoft.com/office/powerpoint/2010/main" val="17934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51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3909053"/>
            <a:ext cx="7760946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4899371"/>
            <a:ext cx="7764485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2" y="932201"/>
            <a:ext cx="791889" cy="323964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29.08.2019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2783" y="1249109"/>
            <a:ext cx="9156783" cy="214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8" y="1249108"/>
            <a:ext cx="7773192" cy="216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8"/>
            <a:ext cx="6337205" cy="390801"/>
          </a:xfrm>
        </p:spPr>
        <p:txBody>
          <a:bodyPr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813581"/>
            <a:ext cx="9173029" cy="1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563" y="1464040"/>
            <a:ext cx="9164216" cy="5395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3909053"/>
            <a:ext cx="7760946" cy="858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4899371"/>
            <a:ext cx="7764485" cy="64807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2" y="932201"/>
            <a:ext cx="791889" cy="323964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29.08.2019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2783" y="1249109"/>
            <a:ext cx="9156783" cy="2149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8" y="1249108"/>
            <a:ext cx="7773192" cy="216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8"/>
            <a:ext cx="6337205" cy="390801"/>
          </a:xfrm>
        </p:spPr>
        <p:txBody>
          <a:bodyPr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813581"/>
            <a:ext cx="9173029" cy="1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563" y="0"/>
            <a:ext cx="9164216" cy="68597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1602007"/>
            <a:ext cx="7760946" cy="858939"/>
          </a:xfrm>
          <a:prstGeom prst="rect">
            <a:avLst/>
          </a:prstGeom>
        </p:spPr>
        <p:txBody>
          <a:bodyPr lIns="90000" tIns="0" rIns="9000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9" y="2592324"/>
            <a:ext cx="7764485" cy="648072"/>
          </a:xfrm>
        </p:spPr>
        <p:txBody>
          <a:bodyPr lIns="90000" tIns="0" rIns="9000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813581"/>
            <a:ext cx="9173029" cy="10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OK logo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598085"/>
            <a:ext cx="7775575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97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OK logo_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1465264"/>
            <a:ext cx="9144000" cy="5392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598085"/>
            <a:ext cx="7775575" cy="4711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140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598085"/>
            <a:ext cx="7775575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6790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3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465264"/>
            <a:ext cx="9144000" cy="5392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598085"/>
            <a:ext cx="7775575" cy="4711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6790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825093" y="6501342"/>
            <a:ext cx="5699235" cy="144572"/>
          </a:xfrm>
        </p:spPr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598085"/>
            <a:ext cx="7775575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6375364"/>
            <a:ext cx="732272" cy="337352"/>
          </a:xfrm>
          <a:prstGeom prst="rect">
            <a:avLst/>
          </a:prstGeom>
        </p:spPr>
      </p:pic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90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ide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825093" y="6501342"/>
            <a:ext cx="5699235" cy="144572"/>
          </a:xfrm>
        </p:spPr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598085"/>
            <a:ext cx="7775575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6375364"/>
            <a:ext cx="732272" cy="3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598085"/>
            <a:ext cx="3765550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4972050" y="1598085"/>
            <a:ext cx="3765550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90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716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598085"/>
            <a:ext cx="3765550" cy="47117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964114" y="1472775"/>
            <a:ext cx="4179887" cy="4847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90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2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3" y="1486426"/>
            <a:ext cx="9148763" cy="484716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3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966790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462618"/>
            <a:ext cx="4732338" cy="484716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2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727575" y="1462618"/>
            <a:ext cx="4427492" cy="4847167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90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"/>
            <a:ext cx="9148762" cy="6309784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30986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966790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-1" y="1247773"/>
            <a:ext cx="9155067" cy="5610227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 noProof="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4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1363" y="2468893"/>
            <a:ext cx="7773063" cy="1248139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4409" y="1256164"/>
            <a:ext cx="7767637" cy="209099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 noProof="0">
              <a:latin typeface="Times" charset="0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961362" y="5012015"/>
            <a:ext cx="3322606" cy="129266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nb-NO" sz="1200" noProof="0">
                <a:solidFill>
                  <a:schemeClr val="bg1"/>
                </a:solidFill>
              </a:rPr>
              <a:t>Utdanningsetaten</a:t>
            </a:r>
          </a:p>
          <a:p>
            <a:r>
              <a:rPr lang="nb-NO" sz="1200" noProof="0">
                <a:solidFill>
                  <a:schemeClr val="bg1"/>
                </a:solidFill>
              </a:rPr>
              <a:t>Strømsveien 102</a:t>
            </a:r>
          </a:p>
          <a:p>
            <a:r>
              <a:rPr lang="nb-NO" sz="1200" noProof="0">
                <a:solidFill>
                  <a:schemeClr val="bg1"/>
                </a:solidFill>
              </a:rPr>
              <a:t>Pb 6127 Etterstad </a:t>
            </a:r>
          </a:p>
          <a:p>
            <a:r>
              <a:rPr lang="nb-NO" sz="1200" noProof="0">
                <a:solidFill>
                  <a:schemeClr val="bg1"/>
                </a:solidFill>
              </a:rPr>
              <a:t>0602 Oslo</a:t>
            </a:r>
          </a:p>
          <a:p>
            <a:r>
              <a:rPr lang="nb-NO" sz="1200" noProof="0" err="1">
                <a:solidFill>
                  <a:schemeClr val="bg1"/>
                </a:solidFill>
              </a:rPr>
              <a:t>Tlf</a:t>
            </a:r>
            <a:r>
              <a:rPr lang="nb-NO" sz="1200" noProof="0">
                <a:solidFill>
                  <a:schemeClr val="bg1"/>
                </a:solidFill>
              </a:rPr>
              <a:t>: 02 180</a:t>
            </a:r>
          </a:p>
          <a:p>
            <a:endParaRPr lang="nb-NO" sz="1200" noProof="0">
              <a:solidFill>
                <a:schemeClr val="bg1"/>
              </a:solidFill>
            </a:endParaRPr>
          </a:p>
          <a:p>
            <a:r>
              <a:rPr lang="nb-NO" sz="1200" b="1" noProof="0">
                <a:solidFill>
                  <a:schemeClr val="bg1"/>
                </a:solidFill>
              </a:rPr>
              <a:t>www.oslo.kommune.no/skole-og-utdanning</a:t>
            </a:r>
          </a:p>
        </p:txBody>
      </p:sp>
    </p:spTree>
    <p:extLst>
      <p:ext uri="{BB962C8B-B14F-4D97-AF65-F5344CB8AC3E}">
        <p14:creationId xmlns:p14="http://schemas.microsoft.com/office/powerpoint/2010/main" val="41309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79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89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21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90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4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47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E4E2-60E0-4E39-A809-FFA9CCE91CF9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8B55-CA51-4FD5-8E24-FF47C43B1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08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4646" y="1600201"/>
            <a:ext cx="7772954" cy="47095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3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2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2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9" y="221208"/>
            <a:ext cx="5469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7645526" y="6501342"/>
            <a:ext cx="1080843" cy="144572"/>
          </a:xfrm>
          <a:prstGeom prst="rect">
            <a:avLst/>
          </a:prstGeom>
        </p:spPr>
        <p:txBody>
          <a:bodyPr vert="horz" lIns="0" tIns="46800" rIns="0" bIns="46800" rtlCol="0" anchor="ctr"/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964646" y="6501342"/>
            <a:ext cx="6559682" cy="1445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251520" y="6501342"/>
            <a:ext cx="490018" cy="144991"/>
          </a:xfrm>
          <a:prstGeom prst="rect">
            <a:avLst/>
          </a:prstGeom>
        </p:spPr>
        <p:txBody>
          <a:bodyPr vert="horz" lIns="0" tIns="46800" rIns="0" bIns="45720" rtlCol="0" anchor="ctr"/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2627784" y="-21392"/>
            <a:ext cx="6106642" cy="1246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90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90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90500" algn="l" defTabSz="685800" rtl="0" eaLnBrk="1" latinLnBrk="0" hangingPunct="1">
        <a:spcBef>
          <a:spcPct val="20000"/>
        </a:spcBef>
        <a:buSzPct val="80000"/>
        <a:buFont typeface=".AppleSystemUIFont" charset="-12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588" indent="-204788" algn="l" defTabSz="685800" rtl="0" eaLnBrk="1" latinLnBrk="0" hangingPunct="1">
        <a:spcBef>
          <a:spcPct val="20000"/>
        </a:spcBef>
        <a:buSzPct val="80000"/>
        <a:buFont typeface=".AppleSystemUIFont" charset="-12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3038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925" indent="-187325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606">
          <p15:clr>
            <a:srgbClr val="F26B43"/>
          </p15:clr>
        </p15:guide>
        <p15:guide id="3" pos="5504">
          <p15:clr>
            <a:srgbClr val="F26B43"/>
          </p15:clr>
        </p15:guide>
        <p15:guide id="4" orient="horz" pos="755">
          <p15:clr>
            <a:srgbClr val="F26B43"/>
          </p15:clr>
        </p15:guide>
        <p15:guide id="5" orient="horz" pos="350">
          <p15:clr>
            <a:srgbClr val="F26B43"/>
          </p15:clr>
        </p15:guide>
        <p15:guide id="6" pos="2978">
          <p15:clr>
            <a:srgbClr val="F26B43"/>
          </p15:clr>
        </p15:guide>
        <p15:guide id="7" pos="31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inn-siri.jensen@ude.oslo.kommune.no" TargetMode="External"/><Relationship Id="rId2" Type="http://schemas.openxmlformats.org/officeDocument/2006/relationships/hyperlink" Target="http://www.nydalen.vgs.no/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80920" cy="1080120"/>
          </a:xfrm>
        </p:spPr>
        <p:txBody>
          <a:bodyPr/>
          <a:lstStyle/>
          <a:p>
            <a:r>
              <a:rPr lang="nb-NO" b="1" dirty="0" smtClean="0">
                <a:solidFill>
                  <a:srgbClr val="FF0000"/>
                </a:solidFill>
              </a:rPr>
              <a:t>Moderne – Fleksibel - Ambisiøs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852936"/>
            <a:ext cx="828092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                           Torsdag 29.8.2019.</a:t>
            </a:r>
            <a:endParaRPr lang="nb-NO" b="1" dirty="0"/>
          </a:p>
          <a:p>
            <a:pPr marL="0" indent="0">
              <a:buNone/>
            </a:pPr>
            <a:r>
              <a:rPr lang="nb-NO" b="1" dirty="0" smtClean="0"/>
              <a:t>         Velkommen </a:t>
            </a:r>
            <a:r>
              <a:rPr lang="nb-NO" b="1" dirty="0"/>
              <a:t>til foreldremøte ST </a:t>
            </a:r>
            <a:r>
              <a:rPr lang="nb-NO" b="1" dirty="0" smtClean="0"/>
              <a:t>VG1   </a:t>
            </a:r>
            <a:endParaRPr lang="nb-NO" b="1" dirty="0"/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81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 med miljø: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484784"/>
            <a:ext cx="9036495" cy="438261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088-516A-4846-A293-4C1015D31A40}" type="datetime1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Dokumentnavn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8BF-0AE1-4635-8DA2-605D8A0360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Ellipse 6"/>
          <p:cNvSpPr/>
          <p:nvPr/>
        </p:nvSpPr>
        <p:spPr bwMode="auto">
          <a:xfrm>
            <a:off x="5580112" y="2261935"/>
            <a:ext cx="3456384" cy="342659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KLASSEMILJØ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- </a:t>
            </a:r>
            <a:r>
              <a:rPr lang="nb-NO" sz="2000" dirty="0" smtClean="0"/>
              <a:t>Hvordan er vi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med hverandre i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/>
              <a:t> </a:t>
            </a:r>
            <a:r>
              <a:rPr lang="nb-NO" sz="2000" dirty="0" smtClean="0"/>
              <a:t>     klassen?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- Hyggelig, hei,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/>
              <a:t> </a:t>
            </a:r>
            <a:r>
              <a:rPr lang="nb-NO" sz="2000" dirty="0" smtClean="0"/>
              <a:t>      inkluderende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"Det er så lite som skal til"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51520" y="2261935"/>
            <a:ext cx="3382388" cy="35613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SKOLEMILJØ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2000" dirty="0" smtClean="0">
                <a:solidFill>
                  <a:schemeClr val="bg1"/>
                </a:solidFill>
              </a:rPr>
              <a:t>Gleder jeg meg til å gå på skolen?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Trives jeg på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sz="2000" dirty="0">
                <a:solidFill>
                  <a:schemeClr val="bg1"/>
                </a:solidFill>
              </a:rPr>
              <a:t> </a:t>
            </a:r>
            <a:r>
              <a:rPr lang="nb-NO" sz="2000" dirty="0" smtClean="0">
                <a:solidFill>
                  <a:schemeClr val="bg1"/>
                </a:solidFill>
              </a:rPr>
              <a:t>     skolen?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2987824" y="2261936"/>
            <a:ext cx="3240359" cy="3561347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LÆRINGSMILJØ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2000" dirty="0" smtClean="0">
                <a:solidFill>
                  <a:srgbClr val="FFFF00"/>
                </a:solidFill>
              </a:rPr>
              <a:t>Er forholdene for best mulig læring til stede i klassen?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2000" dirty="0" smtClean="0">
                <a:solidFill>
                  <a:srgbClr val="FFFF00"/>
                </a:solidFill>
              </a:rPr>
              <a:t>Ro, orden,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sz="2000" dirty="0">
                <a:solidFill>
                  <a:srgbClr val="FFFF00"/>
                </a:solidFill>
              </a:rPr>
              <a:t> </a:t>
            </a:r>
            <a:r>
              <a:rPr lang="nb-NO" sz="2000" dirty="0" smtClean="0">
                <a:solidFill>
                  <a:srgbClr val="FFFF00"/>
                </a:solidFill>
              </a:rPr>
              <a:t>    respekt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620" y="260648"/>
            <a:ext cx="7747488" cy="2209837"/>
          </a:xfrm>
        </p:spPr>
        <p:txBody>
          <a:bodyPr/>
          <a:lstStyle/>
          <a:p>
            <a:r>
              <a:rPr lang="nb-NO" dirty="0" smtClean="0"/>
              <a:t>”Klubben”: Et tilbud og virkemiddel som bidrar til miljø i vår landsby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5395" y="2390274"/>
            <a:ext cx="8788605" cy="4251158"/>
          </a:xfrm>
        </p:spPr>
        <p:txBody>
          <a:bodyPr/>
          <a:lstStyle/>
          <a:p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088-516A-4846-A293-4C1015D31A40}" type="datetime1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Dokumentnavn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8BF-0AE1-4635-8DA2-605D8A0360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ktangel 6"/>
          <p:cNvSpPr/>
          <p:nvPr/>
        </p:nvSpPr>
        <p:spPr bwMode="auto">
          <a:xfrm>
            <a:off x="2147174" y="3737810"/>
            <a:ext cx="5049560" cy="2715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Pedagogisk midt – time:</a:t>
            </a:r>
          </a:p>
          <a:p>
            <a:pPr lvl="1">
              <a:buFont typeface="Arial" pitchFamily="34" charset="0"/>
              <a:buChar char="•"/>
            </a:pPr>
            <a:r>
              <a:rPr lang="nb-NO" sz="2400" dirty="0"/>
              <a:t>F</a:t>
            </a:r>
            <a:r>
              <a:rPr lang="nb-NO" sz="2400" dirty="0" smtClean="0"/>
              <a:t>ag team</a:t>
            </a:r>
          </a:p>
          <a:p>
            <a:pPr lvl="1">
              <a:buFont typeface="Arial" pitchFamily="34" charset="0"/>
              <a:buChar char="•"/>
            </a:pPr>
            <a:r>
              <a:rPr lang="nb-NO" sz="2400" dirty="0"/>
              <a:t>K</a:t>
            </a:r>
            <a:r>
              <a:rPr lang="nb-NO" sz="2400" dirty="0" smtClean="0"/>
              <a:t>lasselærerråd </a:t>
            </a:r>
          </a:p>
          <a:p>
            <a:pPr lvl="1">
              <a:buFont typeface="Arial" pitchFamily="34" charset="0"/>
              <a:buChar char="•"/>
            </a:pPr>
            <a:r>
              <a:rPr lang="nb-NO" sz="2400" dirty="0"/>
              <a:t>E</a:t>
            </a:r>
            <a:r>
              <a:rPr lang="nb-NO" sz="2400" dirty="0" smtClean="0"/>
              <a:t>levsamtaler </a:t>
            </a:r>
          </a:p>
          <a:p>
            <a:pPr lvl="1">
              <a:buFont typeface="Arial" pitchFamily="34" charset="0"/>
              <a:buChar char="•"/>
            </a:pPr>
            <a:r>
              <a:rPr lang="nb-NO" sz="2400" dirty="0" smtClean="0"/>
              <a:t>Elevoppfølging</a:t>
            </a:r>
            <a:endParaRPr lang="nb-NO" sz="2400" dirty="0"/>
          </a:p>
          <a:p>
            <a:pPr lvl="1"/>
            <a:r>
              <a:rPr lang="nb-NO" sz="2400" dirty="0" smtClean="0">
                <a:latin typeface="Arial" charset="0"/>
              </a:rPr>
              <a:t>Pedagogisk fellestid: onsdag 0800-1000</a:t>
            </a:r>
            <a:endParaRPr lang="nb-NO" sz="2400" dirty="0"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40586" y="4186991"/>
            <a:ext cx="1639126" cy="99461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Tekno-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klubb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40586" y="2999875"/>
            <a:ext cx="1639126" cy="11871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Bok-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klubb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475656" y="2348880"/>
            <a:ext cx="1634045" cy="1164342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latin typeface="Arial" charset="0"/>
              </a:rPr>
              <a:t>Første-hjelps-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klubb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2939263" y="2348881"/>
            <a:ext cx="1443934" cy="11162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latin typeface="Arial" charset="0"/>
              </a:rPr>
              <a:t>Strikke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klubb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4211960" y="2348881"/>
            <a:ext cx="1607622" cy="121246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Idretts-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Klubb 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652120" y="2348881"/>
            <a:ext cx="1559423" cy="127663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Yoga-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latin typeface="Arial" charset="0"/>
              </a:rPr>
              <a:t>klubb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7092280" y="2492896"/>
            <a:ext cx="1792579" cy="1100536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Lekse-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klubb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7285585" y="3513223"/>
            <a:ext cx="1540041" cy="106790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Spill - klubb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7285586" y="4581130"/>
            <a:ext cx="1599274" cy="10868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latin typeface="Arial" charset="0"/>
              </a:rPr>
              <a:t>Kor-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klubb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40586" y="5095573"/>
            <a:ext cx="1639126" cy="11448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/>
              <a:t>Kose-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/>
              <a:t>klubb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7285586" y="5522277"/>
            <a:ext cx="1727618" cy="107507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latin typeface="Arial" charset="0"/>
              </a:rPr>
              <a:t>Gitar/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latin typeface="Arial" charset="0"/>
              </a:rPr>
              <a:t>band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Trygt og godt skolemiljø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Skolens ansvar i forbindelse med krenkelser, som mobbing og trakassering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Nydalen </a:t>
            </a:r>
            <a:r>
              <a:rPr lang="nb-NO" smtClean="0"/>
              <a:t>vgs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1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>
              <a:solidFill>
                <a:srgbClr val="C7C9C8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>
                <a:solidFill>
                  <a:srgbClr val="C7C9C8">
                    <a:lumMod val="50000"/>
                  </a:srgbClr>
                </a:solidFill>
                <a:latin typeface="Calibri"/>
              </a:rPr>
              <a:pPr/>
              <a:t>13</a:t>
            </a:fld>
            <a:endParaRPr lang="nb-NO">
              <a:solidFill>
                <a:srgbClr val="C7C9C8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741539" y="1268760"/>
            <a:ext cx="3609975" cy="4248472"/>
          </a:xfrm>
        </p:spPr>
        <p:txBody>
          <a:bodyPr/>
          <a:lstStyle/>
          <a:p>
            <a:pPr marL="0" indent="0">
              <a:buNone/>
            </a:pPr>
            <a:r>
              <a:rPr lang="nb-NO" sz="3600" b="1"/>
              <a:t>Alle elever </a:t>
            </a:r>
            <a:r>
              <a:rPr lang="nb-NO" sz="3200"/>
              <a:t>har rett til et </a:t>
            </a:r>
            <a:r>
              <a:rPr lang="nb-NO" sz="3600" b="1"/>
              <a:t>trygt og godt skolemiljø</a:t>
            </a:r>
            <a:r>
              <a:rPr lang="nb-NO" sz="3200"/>
              <a:t> som fremmer helse, trivsel og læring</a:t>
            </a:r>
          </a:p>
          <a:p>
            <a:pPr marL="0" indent="0">
              <a:buNone/>
            </a:pPr>
            <a:r>
              <a:rPr lang="nb-NO" sz="3200"/>
              <a:t>  </a:t>
            </a:r>
            <a:endParaRPr lang="nb-NO"/>
          </a:p>
          <a:p>
            <a:pPr marL="0" indent="0" algn="r">
              <a:buNone/>
            </a:pPr>
            <a:r>
              <a:rPr lang="nb-NO" sz="1600"/>
              <a:t>– Opplæringsloven kapittel 9A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 r="10736"/>
          <a:stretch/>
        </p:blipFill>
        <p:spPr>
          <a:xfrm>
            <a:off x="4716016" y="854985"/>
            <a:ext cx="4427984" cy="518506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067926" y="5820218"/>
            <a:ext cx="1076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rgbClr val="FFFFFF"/>
                </a:solidFill>
                <a:latin typeface="Calibri"/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1606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73434"/>
          </a:xfrm>
        </p:spPr>
        <p:txBody>
          <a:bodyPr/>
          <a:lstStyle/>
          <a:p>
            <a:r>
              <a:rPr lang="nb-NO" dirty="0" smtClean="0"/>
              <a:t>10 % fraværsgrense - 2017</a:t>
            </a:r>
            <a:br>
              <a:rPr lang="nb-NO" dirty="0" smtClean="0"/>
            </a:br>
            <a:r>
              <a:rPr lang="nb-NO" dirty="0" smtClean="0"/>
              <a:t>Slik skal fraværsgrensen praktiseres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899213" y="3861048"/>
            <a:ext cx="2700000" cy="135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5" name="Rektangel 4"/>
          <p:cNvSpPr/>
          <p:nvPr/>
        </p:nvSpPr>
        <p:spPr>
          <a:xfrm>
            <a:off x="899213" y="3158970"/>
            <a:ext cx="2700000" cy="67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TekstSylinder 5"/>
          <p:cNvSpPr txBox="1"/>
          <p:nvPr/>
        </p:nvSpPr>
        <p:spPr>
          <a:xfrm>
            <a:off x="1099739" y="3962185"/>
            <a:ext cx="2196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Mer enn 10 prosent udokumentert fravær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3344506"/>
            <a:ext cx="262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Inntil 15 </a:t>
            </a:r>
            <a:r>
              <a:rPr lang="nb-NO" sz="2400" dirty="0"/>
              <a:t>prosent</a:t>
            </a:r>
          </a:p>
        </p:txBody>
      </p:sp>
      <p:sp>
        <p:nvSpPr>
          <p:cNvPr id="8" name="Rektangel 7"/>
          <p:cNvSpPr/>
          <p:nvPr/>
        </p:nvSpPr>
        <p:spPr>
          <a:xfrm>
            <a:off x="899213" y="2051848"/>
            <a:ext cx="2700000" cy="1080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TekstSylinder 8"/>
          <p:cNvSpPr txBox="1"/>
          <p:nvPr/>
        </p:nvSpPr>
        <p:spPr>
          <a:xfrm>
            <a:off x="1115616" y="2453368"/>
            <a:ext cx="23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Over 15 prosent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707904" y="315897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Rektor kan bruke skjønn for udokumentert fravær inntil 15 prosent. Reglene tar høyde for at det kan være sammensatte årsaker til at elever er borte fra undervisningen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707904" y="2016567"/>
            <a:ext cx="426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/>
              <a:t>Elever som totalt sett har </a:t>
            </a:r>
            <a:r>
              <a:rPr lang="nn-NO" sz="1600" dirty="0" err="1"/>
              <a:t>mer</a:t>
            </a:r>
            <a:r>
              <a:rPr lang="nn-NO" sz="1600" dirty="0"/>
              <a:t> enn 15 prosent </a:t>
            </a:r>
            <a:r>
              <a:rPr lang="nn-NO" sz="1600" dirty="0" err="1"/>
              <a:t>udokumentert</a:t>
            </a:r>
            <a:r>
              <a:rPr lang="nn-NO" sz="1600" dirty="0"/>
              <a:t> </a:t>
            </a:r>
            <a:r>
              <a:rPr lang="nn-NO" sz="1600" dirty="0" err="1"/>
              <a:t>fravær</a:t>
            </a:r>
            <a:r>
              <a:rPr lang="nn-NO" sz="1600" dirty="0"/>
              <a:t> i et fag, vil </a:t>
            </a:r>
            <a:r>
              <a:rPr lang="nn-NO" sz="1600" dirty="0" err="1"/>
              <a:t>ikke</a:t>
            </a:r>
            <a:r>
              <a:rPr lang="nn-NO" sz="1600" dirty="0"/>
              <a:t> få karakter i faget. </a:t>
            </a:r>
            <a:endParaRPr lang="nb-NO" sz="16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3707904" y="4023066"/>
            <a:ext cx="4428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/>
              <a:t>Elever som har </a:t>
            </a:r>
            <a:r>
              <a:rPr lang="nn-NO" sz="1600" dirty="0" err="1"/>
              <a:t>mer</a:t>
            </a:r>
            <a:r>
              <a:rPr lang="nn-NO" sz="1600" dirty="0"/>
              <a:t> enn 10 prosent </a:t>
            </a:r>
            <a:r>
              <a:rPr lang="nn-NO" sz="1600" dirty="0" err="1"/>
              <a:t>udokumentert</a:t>
            </a:r>
            <a:r>
              <a:rPr lang="nn-NO" sz="1600" dirty="0"/>
              <a:t> </a:t>
            </a:r>
            <a:r>
              <a:rPr lang="nn-NO" sz="1600" dirty="0" err="1"/>
              <a:t>fravær</a:t>
            </a:r>
            <a:r>
              <a:rPr lang="nn-NO" sz="1600" dirty="0"/>
              <a:t> i et fag vil som </a:t>
            </a:r>
            <a:r>
              <a:rPr lang="nn-NO" sz="1600" dirty="0" err="1"/>
              <a:t>hovedregel</a:t>
            </a:r>
            <a:r>
              <a:rPr lang="nn-NO" sz="1600" dirty="0"/>
              <a:t> </a:t>
            </a:r>
            <a:r>
              <a:rPr lang="nn-NO" sz="1600" dirty="0" err="1"/>
              <a:t>ikke</a:t>
            </a:r>
            <a:r>
              <a:rPr lang="nn-NO" sz="1600" dirty="0"/>
              <a:t> får karakter i faget. </a:t>
            </a:r>
            <a:r>
              <a:rPr lang="nb-NO" sz="1600" dirty="0" err="1"/>
              <a:t>Fraværsreglen</a:t>
            </a:r>
            <a:r>
              <a:rPr lang="nb-NO" sz="1600" dirty="0"/>
              <a:t> omfatter </a:t>
            </a:r>
            <a:r>
              <a:rPr lang="nb-NO" sz="1600" u="sng" dirty="0"/>
              <a:t>ikke</a:t>
            </a:r>
            <a:r>
              <a:rPr lang="nb-NO" sz="1600" dirty="0"/>
              <a:t> dokumentert fravær, som sykdom og andre helse- og velferdsgrunner.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987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Noe fravær kan unntas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62500" lnSpcReduction="20000"/>
          </a:bodyPr>
          <a:lstStyle/>
          <a:p>
            <a:r>
              <a:rPr lang="nb-NO" dirty="0" smtClean="0"/>
              <a:t>Elevene kan likevel få halvårsvurdering med karakter og standpunkt-karakter, hvis han eller hun kan dokumentere at fraværet utover 10 prosent kommer av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3400" dirty="0" smtClean="0">
                <a:solidFill>
                  <a:srgbClr val="FF0000"/>
                </a:solidFill>
              </a:rPr>
              <a:t>Helse og velferdsgrunner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3400" dirty="0" smtClean="0">
                <a:solidFill>
                  <a:srgbClr val="FF0000"/>
                </a:solidFill>
              </a:rPr>
              <a:t>Arbeid som tillitsvalgt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3400" dirty="0" smtClean="0">
                <a:solidFill>
                  <a:srgbClr val="FF0000"/>
                </a:solidFill>
              </a:rPr>
              <a:t>Politisk arbeid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3400" dirty="0" smtClean="0">
                <a:solidFill>
                  <a:srgbClr val="FF0000"/>
                </a:solidFill>
              </a:rPr>
              <a:t>Hjelpearbeid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3400" dirty="0" smtClean="0">
                <a:solidFill>
                  <a:srgbClr val="FF0000"/>
                </a:solidFill>
              </a:rPr>
              <a:t>Lovpålagt oppmøte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3400" dirty="0" smtClean="0">
                <a:solidFill>
                  <a:srgbClr val="FF0000"/>
                </a:solidFill>
              </a:rPr>
              <a:t>Representasjon i arrangementer på nasjonalt eller internasjonalt nivå – f eks idrett eller kultur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nb-NO" sz="3400" dirty="0" smtClean="0">
                <a:solidFill>
                  <a:srgbClr val="FF0000"/>
                </a:solidFill>
              </a:rPr>
              <a:t>Førerkort (nytt i år)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dirty="0" smtClean="0"/>
              <a:t>Inntil to dager fravær kan unntas til religiøse høytider utenom Den norske kirke</a:t>
            </a:r>
          </a:p>
          <a:p>
            <a:r>
              <a:rPr lang="nb-NO" dirty="0" smtClean="0"/>
              <a:t>Velferdsgrunner omfatter også omsorgsoppgaver</a:t>
            </a:r>
          </a:p>
          <a:p>
            <a:r>
              <a:rPr lang="nb-NO" dirty="0" smtClean="0"/>
              <a:t>Fravær på grunn av legetime, tannlegetime, time hos BUP e l er også fravær av helsegrunner, som kan dokumenteres og unntas fraværsgrensen</a:t>
            </a:r>
          </a:p>
          <a:p>
            <a:r>
              <a:rPr lang="nb-NO" dirty="0" smtClean="0"/>
              <a:t>Dersom fravær fra opplæringen skyldes forhold som åpenbart ligger utenfor elevens kontroll, for eks stans eller forsinkelser i kollektivtrafikken, kan rektor avgjøre om det likevel ikke skal føres fravær. 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790B-AE81-4820-9212-FF00FE41D7D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2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1100" y="3789040"/>
            <a:ext cx="5401101" cy="644204"/>
          </a:xfrm>
        </p:spPr>
        <p:txBody>
          <a:bodyPr/>
          <a:lstStyle/>
          <a:p>
            <a:r>
              <a:rPr lang="nb-NO"/>
              <a:t>Osloskolen lanserer </a:t>
            </a:r>
            <a:r>
              <a:rPr lang="nb-NO" sz="4000"/>
              <a:t>Skolemelding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7505" y="4899371"/>
            <a:ext cx="8628080" cy="1316106"/>
          </a:xfrm>
        </p:spPr>
        <p:txBody>
          <a:bodyPr/>
          <a:lstStyle/>
          <a:p>
            <a:r>
              <a:rPr lang="nb-NO" dirty="0"/>
              <a:t>– </a:t>
            </a:r>
            <a:r>
              <a:rPr lang="nb-NO" sz="2000" dirty="0"/>
              <a:t>en meldings-</a:t>
            </a:r>
            <a:r>
              <a:rPr lang="nb-NO" sz="2000" dirty="0" err="1"/>
              <a:t>app</a:t>
            </a:r>
            <a:r>
              <a:rPr lang="nb-NO" sz="2000" dirty="0"/>
              <a:t> for foresatte, elever og </a:t>
            </a:r>
            <a:r>
              <a:rPr lang="nb-NO" sz="2000" dirty="0" smtClean="0"/>
              <a:t>ansatte</a:t>
            </a:r>
          </a:p>
          <a:p>
            <a:endParaRPr lang="nb-NO" sz="2000" dirty="0"/>
          </a:p>
          <a:p>
            <a:r>
              <a:rPr lang="nb-NO" sz="2000" dirty="0" smtClean="0"/>
              <a:t>Presentasjon og bruksanvisning på skolens hjemmeside</a:t>
            </a:r>
            <a:endParaRPr lang="nb-NO" sz="20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0" bIns="46800" rtlCol="0" anchor="t">
            <a:noAutofit/>
          </a:bodyPr>
          <a:lstStyle/>
          <a:p>
            <a:r>
              <a:rPr lang="nb-NO">
                <a:solidFill>
                  <a:srgbClr val="FF0000"/>
                </a:solidFill>
              </a:rPr>
              <a:t>Til foresatte</a:t>
            </a:r>
          </a:p>
        </p:txBody>
      </p:sp>
      <p:sp>
        <p:nvSpPr>
          <p:cNvPr id="6" name="Rektangel 5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315721"/>
            <a:ext cx="2297073" cy="4083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0" endPos="3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52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10445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Assisterende rektor Grethe Rostad:</a:t>
            </a:r>
          </a:p>
          <a:p>
            <a:pPr marL="0" indent="0">
              <a:buNone/>
            </a:pPr>
            <a:r>
              <a:rPr lang="nb-NO" dirty="0" smtClean="0"/>
              <a:t>Overgang ungdomsskole – videregående skole</a:t>
            </a:r>
          </a:p>
          <a:p>
            <a:pPr marL="0" indent="0">
              <a:buNone/>
            </a:pPr>
            <a:r>
              <a:rPr lang="nb-NO" dirty="0" smtClean="0"/>
              <a:t>Foreldreundersøkelsen </a:t>
            </a:r>
          </a:p>
          <a:p>
            <a:pPr marL="0" indent="0">
              <a:buNone/>
            </a:pPr>
            <a:r>
              <a:rPr lang="nb-NO" dirty="0" smtClean="0"/>
              <a:t>Eksamen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93658" y="2024844"/>
            <a:ext cx="6210690" cy="4284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Avdelingsleder for ST vg1: Trine Kalsæg</a:t>
            </a:r>
          </a:p>
          <a:p>
            <a:r>
              <a:rPr lang="nb-NO" dirty="0" smtClean="0"/>
              <a:t>Hva har skjedd hittil?</a:t>
            </a:r>
          </a:p>
          <a:p>
            <a:pPr lvl="1"/>
            <a:r>
              <a:rPr lang="nb-NO" dirty="0" smtClean="0"/>
              <a:t>Gruppebygging</a:t>
            </a:r>
          </a:p>
          <a:p>
            <a:pPr lvl="1"/>
            <a:r>
              <a:rPr lang="nb-NO" dirty="0" smtClean="0"/>
              <a:t>Oppstart av ulike faggrupper </a:t>
            </a:r>
          </a:p>
          <a:p>
            <a:r>
              <a:rPr lang="nb-NO" dirty="0" smtClean="0"/>
              <a:t>Hva skjer fremover?</a:t>
            </a:r>
          </a:p>
          <a:p>
            <a:pPr lvl="1"/>
            <a:r>
              <a:rPr lang="nb-NO" dirty="0" smtClean="0"/>
              <a:t>Klassemiljø</a:t>
            </a:r>
          </a:p>
          <a:p>
            <a:pPr lvl="1"/>
            <a:r>
              <a:rPr lang="nb-NO" dirty="0" smtClean="0"/>
              <a:t>Hytteturer i uke 39</a:t>
            </a:r>
          </a:p>
          <a:p>
            <a:pPr lvl="1"/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858000" cy="108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6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FF0000"/>
                </a:solidFill>
              </a:rPr>
              <a:t>Program for kvelden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Kl.1730 – 1815 (kl.1STA-1STB-1STC)</a:t>
            </a:r>
          </a:p>
          <a:p>
            <a:pPr marL="0" indent="0">
              <a:buNone/>
            </a:pPr>
            <a:r>
              <a:rPr lang="nb-NO" dirty="0" smtClean="0"/>
              <a:t>Kl.1830 – 1915 (kl.1STE-1STF-1STG)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Presentasjon av Nydalen </a:t>
            </a:r>
            <a:r>
              <a:rPr lang="nb-NO" dirty="0" smtClean="0"/>
              <a:t>vgs. </a:t>
            </a:r>
            <a:r>
              <a:rPr lang="nb-NO" dirty="0"/>
              <a:t>H</a:t>
            </a:r>
            <a:r>
              <a:rPr lang="nb-NO" dirty="0" smtClean="0"/>
              <a:t>vem vi er og </a:t>
            </a:r>
            <a:r>
              <a:rPr lang="nb-NO" dirty="0"/>
              <a:t>litt om våre </a:t>
            </a:r>
            <a:r>
              <a:rPr lang="nb-NO" dirty="0" smtClean="0"/>
              <a:t>satsningsområder</a:t>
            </a:r>
          </a:p>
          <a:p>
            <a:pPr>
              <a:buFontTx/>
              <a:buChar char="-"/>
            </a:pPr>
            <a:r>
              <a:rPr lang="nb-NO" dirty="0" smtClean="0"/>
              <a:t>§9A </a:t>
            </a:r>
          </a:p>
          <a:p>
            <a:pPr>
              <a:buFontTx/>
              <a:buChar char="-"/>
            </a:pPr>
            <a:r>
              <a:rPr lang="nb-NO" dirty="0"/>
              <a:t>F</a:t>
            </a:r>
            <a:r>
              <a:rPr lang="nb-NO" dirty="0" smtClean="0"/>
              <a:t>raværsregel: 10 %</a:t>
            </a:r>
          </a:p>
          <a:p>
            <a:pPr>
              <a:buFontTx/>
              <a:buChar char="-"/>
            </a:pPr>
            <a:r>
              <a:rPr lang="nb-NO" dirty="0" smtClean="0"/>
              <a:t>Digitalitet</a:t>
            </a:r>
          </a:p>
          <a:p>
            <a:pPr>
              <a:buFontTx/>
              <a:buChar char="-"/>
            </a:pPr>
            <a:r>
              <a:rPr lang="nb-NO" dirty="0" smtClean="0"/>
              <a:t>Pedagogisk praksis</a:t>
            </a:r>
          </a:p>
          <a:p>
            <a:pPr>
              <a:buFontTx/>
              <a:buChar char="-"/>
            </a:pPr>
            <a:r>
              <a:rPr lang="nb-NO" dirty="0" smtClean="0"/>
              <a:t>Press</a:t>
            </a:r>
            <a:endParaRPr lang="nb-NO" dirty="0"/>
          </a:p>
          <a:p>
            <a:pPr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8709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Pedagogisk praksis</a:t>
            </a:r>
          </a:p>
          <a:p>
            <a:r>
              <a:rPr lang="nb-NO" dirty="0" smtClean="0"/>
              <a:t>Timeplan</a:t>
            </a:r>
          </a:p>
          <a:p>
            <a:r>
              <a:rPr lang="nb-NO" dirty="0"/>
              <a:t>Avsluttende/gjennomgående </a:t>
            </a:r>
            <a:r>
              <a:rPr lang="nb-NO" dirty="0" smtClean="0"/>
              <a:t>fag</a:t>
            </a:r>
          </a:p>
          <a:p>
            <a:r>
              <a:rPr lang="nb-NO" dirty="0" smtClean="0"/>
              <a:t>Kommunikasjon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104456"/>
          </a:xfrm>
        </p:spPr>
        <p:txBody>
          <a:bodyPr>
            <a:normAutofit fontScale="85000" lnSpcReduction="10000"/>
          </a:bodyPr>
          <a:lstStyle/>
          <a:p>
            <a:r>
              <a:rPr lang="nb-NO" dirty="0" smtClean="0"/>
              <a:t>Skole-hjem-samarbeid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	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Tidlig			Tydelig		Tett på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2843808" y="2514677"/>
            <a:ext cx="31683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800" dirty="0" smtClean="0">
                <a:solidFill>
                  <a:prstClr val="white"/>
                </a:solidFill>
              </a:rPr>
              <a:t>ELEV</a:t>
            </a:r>
            <a:endParaRPr lang="nb-NO" sz="4800" dirty="0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331640" y="4365104"/>
            <a:ext cx="1880471" cy="559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>
                <a:solidFill>
                  <a:prstClr val="white"/>
                </a:solidFill>
              </a:rPr>
              <a:t>SKOLE</a:t>
            </a:r>
            <a:endParaRPr lang="nb-NO" sz="4000" dirty="0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508104" y="4333065"/>
            <a:ext cx="2257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>
                <a:solidFill>
                  <a:prstClr val="white"/>
                </a:solidFill>
              </a:rPr>
              <a:t>HJEM</a:t>
            </a:r>
            <a:endParaRPr lang="nb-NO" sz="4000" dirty="0">
              <a:solidFill>
                <a:prstClr val="white"/>
              </a:solidFill>
            </a:endParaRPr>
          </a:p>
        </p:txBody>
      </p:sp>
      <p:sp>
        <p:nvSpPr>
          <p:cNvPr id="11" name="Pil mot venstre og høyre 10"/>
          <p:cNvSpPr/>
          <p:nvPr/>
        </p:nvSpPr>
        <p:spPr>
          <a:xfrm rot="19156482">
            <a:off x="2168107" y="3774573"/>
            <a:ext cx="842267" cy="2279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2" name="Pil mot venstre og høyre 11"/>
          <p:cNvSpPr/>
          <p:nvPr/>
        </p:nvSpPr>
        <p:spPr>
          <a:xfrm rot="3109179">
            <a:off x="5861557" y="3696731"/>
            <a:ext cx="805651" cy="2063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13" name="Pil mot venstre og høyre 12"/>
          <p:cNvSpPr/>
          <p:nvPr/>
        </p:nvSpPr>
        <p:spPr>
          <a:xfrm>
            <a:off x="3851920" y="4525123"/>
            <a:ext cx="895869" cy="2389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8CF4-0802-4956-B2B2-33C3CAF011F5}" type="datetime1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Dokumentnavn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9C88-3664-4A38-B6B8-957421F0D87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Ellipse 4"/>
          <p:cNvSpPr/>
          <p:nvPr/>
        </p:nvSpPr>
        <p:spPr bwMode="auto">
          <a:xfrm>
            <a:off x="2847399" y="1476360"/>
            <a:ext cx="2426677" cy="267271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Ellipse 5"/>
          <p:cNvSpPr/>
          <p:nvPr/>
        </p:nvSpPr>
        <p:spPr bwMode="auto">
          <a:xfrm>
            <a:off x="3207883" y="1796415"/>
            <a:ext cx="1705708" cy="18726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400" b="1" dirty="0">
                <a:effectLst/>
                <a:latin typeface="Arial"/>
                <a:ea typeface="Calibri"/>
                <a:cs typeface="Times New Roman"/>
              </a:rPr>
              <a:t>Årshjul for vurdering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400" b="1" dirty="0">
                <a:effectLst/>
                <a:latin typeface="Arial"/>
                <a:ea typeface="Calibri"/>
                <a:cs typeface="Times New Roman"/>
              </a:rPr>
              <a:t>Nydalen VGS</a:t>
            </a:r>
            <a:endParaRPr lang="nb-NO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Avrundet rektangel 6"/>
          <p:cNvSpPr/>
          <p:nvPr/>
        </p:nvSpPr>
        <p:spPr bwMode="auto">
          <a:xfrm>
            <a:off x="5285922" y="413266"/>
            <a:ext cx="3174509" cy="16631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chemeClr val="tx2">
                <a:lumMod val="60000"/>
                <a:lumOff val="40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nb-NO" sz="1600" b="1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August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Kartlegging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</a:rPr>
              <a:t>Forventningssamtale (kontaktlærer)</a:t>
            </a:r>
            <a:endParaRPr lang="nb-NO" sz="1600" dirty="0">
              <a:effectLst/>
              <a:latin typeface="Tahoma"/>
              <a:ea typeface="Calibri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</a:rPr>
              <a:t>Fagskjema (faglærer)</a:t>
            </a:r>
            <a:endParaRPr lang="nb-NO" sz="1600" dirty="0">
              <a:effectLst/>
              <a:latin typeface="Tahoma"/>
              <a:ea typeface="Calibri"/>
            </a:endParaRPr>
          </a:p>
        </p:txBody>
      </p:sp>
      <p:sp>
        <p:nvSpPr>
          <p:cNvPr id="8" name="Avrundet rektangel 7"/>
          <p:cNvSpPr/>
          <p:nvPr/>
        </p:nvSpPr>
        <p:spPr bwMode="auto">
          <a:xfrm>
            <a:off x="5696914" y="3102332"/>
            <a:ext cx="2942841" cy="16228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chemeClr val="tx2">
                <a:lumMod val="60000"/>
                <a:lumOff val="40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nb-NO" sz="1600" b="1" kern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November 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sz="1600" kern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Midtveissamtale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</a:rPr>
              <a:t>Foreldremøte med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Tahoma"/>
                <a:ea typeface="Calibri"/>
              </a:rPr>
              <a:t> 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Tahoma"/>
                <a:ea typeface="Calibri"/>
              </a:rPr>
              <a:t>utviklingssamtale –</a:t>
            </a:r>
          </a:p>
          <a:p>
            <a:pPr lvl="0" eaLnBrk="0" fontAlgn="base" hangingPunct="0">
              <a:spcAft>
                <a:spcPts val="0"/>
              </a:spcAft>
            </a:pPr>
            <a:r>
              <a:rPr lang="nb-NO" sz="1600" dirty="0">
                <a:solidFill>
                  <a:srgbClr val="000000"/>
                </a:solidFill>
                <a:latin typeface="Tahoma"/>
                <a:ea typeface="Calibri"/>
              </a:rPr>
              <a:t> </a:t>
            </a:r>
            <a:r>
              <a:rPr lang="nb-NO" sz="1600" dirty="0" smtClean="0">
                <a:solidFill>
                  <a:srgbClr val="000000"/>
                </a:solidFill>
                <a:latin typeface="Tahoma"/>
                <a:ea typeface="Calibri"/>
              </a:rPr>
              <a:t>     Shoppingmetode</a:t>
            </a:r>
            <a:endParaRPr lang="nb-NO" sz="1600" kern="1200" dirty="0" smtClean="0">
              <a:solidFill>
                <a:srgbClr val="000000"/>
              </a:solidFill>
              <a:effectLst/>
              <a:latin typeface="Tahoma"/>
              <a:ea typeface="Calibri"/>
            </a:endParaRPr>
          </a:p>
          <a:p>
            <a:pPr lvl="0" eaLnBrk="0" fontAlgn="base" hangingPunct="0">
              <a:spcAft>
                <a:spcPts val="0"/>
              </a:spcAft>
            </a:pPr>
            <a:r>
              <a:rPr lang="nb-NO" sz="1600" dirty="0">
                <a:solidFill>
                  <a:srgbClr val="000000"/>
                </a:solidFill>
                <a:latin typeface="Tahoma"/>
                <a:ea typeface="Calibri"/>
              </a:rPr>
              <a:t> </a:t>
            </a:r>
            <a:r>
              <a:rPr lang="nb-NO" sz="1600" dirty="0" smtClean="0">
                <a:solidFill>
                  <a:srgbClr val="000000"/>
                </a:solidFill>
                <a:latin typeface="Tahoma"/>
                <a:ea typeface="Calibri"/>
              </a:rPr>
              <a:t>     </a:t>
            </a:r>
            <a:endParaRPr lang="nb-NO" sz="1600" dirty="0">
              <a:effectLst/>
              <a:latin typeface="Tahoma"/>
              <a:ea typeface="Calibri"/>
            </a:endParaRPr>
          </a:p>
        </p:txBody>
      </p:sp>
      <p:sp>
        <p:nvSpPr>
          <p:cNvPr id="9" name="Avrundet rektangel 8"/>
          <p:cNvSpPr/>
          <p:nvPr/>
        </p:nvSpPr>
        <p:spPr bwMode="auto">
          <a:xfrm>
            <a:off x="2419224" y="4798696"/>
            <a:ext cx="3532459" cy="194267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chemeClr val="tx2">
                <a:lumMod val="60000"/>
                <a:lumOff val="40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nb-NO" sz="1600" b="1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Januar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Halvårsvurdering 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Oppfølgingssamtale av forventningssamtale (kontaktlærer)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Fagsamtale (faglærer</a:t>
            </a:r>
            <a:r>
              <a:rPr lang="nb-NO" sz="1600" kern="12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)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Avrundet rektangel 9"/>
          <p:cNvSpPr/>
          <p:nvPr/>
        </p:nvSpPr>
        <p:spPr bwMode="auto">
          <a:xfrm>
            <a:off x="92366" y="2990712"/>
            <a:ext cx="2664580" cy="17488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chemeClr val="tx2">
                <a:lumMod val="60000"/>
                <a:lumOff val="40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nb-NO" sz="1600" b="1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Mars 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Midtveisvurdering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Foreldremøte med 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utviklingssamtale</a:t>
            </a:r>
            <a:r>
              <a:rPr lang="nb-NO" sz="1600" dirty="0">
                <a:latin typeface="Calibri"/>
                <a:ea typeface="Calibri"/>
                <a:cs typeface="Times New Roman"/>
              </a:rPr>
              <a:t> </a:t>
            </a:r>
            <a:r>
              <a:rPr lang="nb-NO" sz="1600" dirty="0" smtClean="0">
                <a:latin typeface="Calibri"/>
                <a:ea typeface="Calibri"/>
                <a:cs typeface="Times New Roman"/>
              </a:rPr>
              <a:t>–</a:t>
            </a:r>
          </a:p>
          <a:p>
            <a:pPr lvl="0"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nb-NO" sz="1600" kern="12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   Shoppingmetode</a:t>
            </a:r>
            <a:endParaRPr lang="nb-NO" sz="1600" kern="1200" dirty="0" smtClean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425470" y="482442"/>
            <a:ext cx="2623770" cy="131397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schemeClr val="tx2">
                <a:lumMod val="60000"/>
                <a:lumOff val="40000"/>
              </a:scheme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15000"/>
              </a:lnSpc>
              <a:spcAft>
                <a:spcPts val="0"/>
              </a:spcAft>
            </a:pPr>
            <a:r>
              <a:rPr lang="nb-NO" sz="1600" b="1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Juni 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sz="1600" b="1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Eksamen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eaLnBrk="0" fontAlgn="base" hangingPunct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nb-NO" sz="1600" kern="1200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Standpunkt / </a:t>
            </a:r>
            <a:r>
              <a:rPr lang="nb-NO" sz="16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underveis</a:t>
            </a:r>
            <a:r>
              <a:rPr lang="nb-NO" sz="1600" kern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vurdering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Pil ned 11"/>
          <p:cNvSpPr/>
          <p:nvPr/>
        </p:nvSpPr>
        <p:spPr>
          <a:xfrm>
            <a:off x="6697330" y="2169433"/>
            <a:ext cx="351692" cy="821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3" name="Pil ned 12"/>
          <p:cNvSpPr/>
          <p:nvPr/>
        </p:nvSpPr>
        <p:spPr>
          <a:xfrm rot="10800000">
            <a:off x="1385663" y="1984943"/>
            <a:ext cx="351692" cy="82777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4" name="Pil ned 13"/>
          <p:cNvSpPr/>
          <p:nvPr/>
        </p:nvSpPr>
        <p:spPr>
          <a:xfrm rot="9354864">
            <a:off x="1617360" y="4783573"/>
            <a:ext cx="351692" cy="100012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5" name="Pil ned 14"/>
          <p:cNvSpPr/>
          <p:nvPr/>
        </p:nvSpPr>
        <p:spPr>
          <a:xfrm rot="2459525">
            <a:off x="6236584" y="4838199"/>
            <a:ext cx="351692" cy="100012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il ned 17"/>
          <p:cNvSpPr/>
          <p:nvPr/>
        </p:nvSpPr>
        <p:spPr>
          <a:xfrm rot="16200000">
            <a:off x="3833761" y="482442"/>
            <a:ext cx="351692" cy="827774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80920" cy="1080120"/>
          </a:xfrm>
        </p:spPr>
        <p:txBody>
          <a:bodyPr/>
          <a:lstStyle/>
          <a:p>
            <a:r>
              <a:rPr lang="nb-NO" b="1" dirty="0" smtClean="0">
                <a:solidFill>
                  <a:srgbClr val="FF0000"/>
                </a:solidFill>
              </a:rPr>
              <a:t>Overgang – Utfordringer - Kultur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564904"/>
            <a:ext cx="828092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  Alle blir med på å skape en god og trygg skolehverdag med læring og prestasjon for elevene</a:t>
            </a:r>
          </a:p>
          <a:p>
            <a:pPr>
              <a:buFontTx/>
              <a:buChar char="-"/>
            </a:pPr>
            <a:r>
              <a:rPr lang="nb-NO" b="1" dirty="0" smtClean="0"/>
              <a:t>Karakterpress?</a:t>
            </a:r>
          </a:p>
          <a:p>
            <a:pPr>
              <a:buFontTx/>
              <a:buChar char="-"/>
            </a:pPr>
            <a:r>
              <a:rPr lang="nb-NO" b="1" dirty="0" smtClean="0"/>
              <a:t>Karakterstress?</a:t>
            </a:r>
          </a:p>
          <a:p>
            <a:pPr>
              <a:buFontTx/>
              <a:buChar char="-"/>
            </a:pPr>
            <a:r>
              <a:rPr lang="nb-NO" b="1" dirty="0" smtClean="0"/>
              <a:t>Forventninger til hverandre</a:t>
            </a:r>
            <a:endParaRPr lang="nb-N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504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1080120"/>
          </a:xfrm>
        </p:spPr>
        <p:txBody>
          <a:bodyPr/>
          <a:lstStyle/>
          <a:p>
            <a:r>
              <a:rPr lang="nb-NO" dirty="0" smtClean="0"/>
              <a:t>Trygg kultur m/ambisjoner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38884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dirty="0" smtClean="0"/>
              <a:t>Annerledes enn ungdomsskolen - krevende</a:t>
            </a:r>
          </a:p>
          <a:p>
            <a:pPr>
              <a:buFontTx/>
              <a:buChar char="-"/>
            </a:pPr>
            <a:r>
              <a:rPr lang="nb-NO" dirty="0" smtClean="0"/>
              <a:t>Vårt ansvar og mål: STP/Eksamen/forberede til høyere studier</a:t>
            </a:r>
          </a:p>
          <a:p>
            <a:pPr>
              <a:buFontTx/>
              <a:buChar char="-"/>
            </a:pPr>
            <a:r>
              <a:rPr lang="nb-NO" dirty="0" smtClean="0"/>
              <a:t>Overgang på mange områder, tilvenning, tid</a:t>
            </a:r>
          </a:p>
          <a:p>
            <a:pPr>
              <a:buFontTx/>
              <a:buChar char="-"/>
            </a:pPr>
            <a:r>
              <a:rPr lang="nb-NO" dirty="0" smtClean="0"/>
              <a:t>Utfordrende i starten for noen </a:t>
            </a:r>
          </a:p>
          <a:p>
            <a:pPr>
              <a:buFontTx/>
              <a:buChar char="-"/>
            </a:pPr>
            <a:r>
              <a:rPr lang="nb-NO" dirty="0" smtClean="0"/>
              <a:t>Elevkultur : Hvordan gikk det? Er du fornøyd?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6" cy="4320480"/>
          </a:xfrm>
        </p:spPr>
        <p:txBody>
          <a:bodyPr>
            <a:noAutofit/>
          </a:bodyPr>
          <a:lstStyle/>
          <a:p>
            <a:r>
              <a:rPr lang="nb-NO" b="1" dirty="0" smtClean="0"/>
              <a:t>1. Foreldremøte høsten 2019: Torsdag 30.8.2019</a:t>
            </a:r>
          </a:p>
          <a:p>
            <a:r>
              <a:rPr lang="nb-NO" b="1" dirty="0" smtClean="0"/>
              <a:t>2. Utviklingssamtaler høsten 2019: Tirsdag 5.11.2019 (Utviklingssamtale midtveis - shoppingmetode)</a:t>
            </a:r>
          </a:p>
          <a:p>
            <a:r>
              <a:rPr lang="nb-NO" b="1" dirty="0" smtClean="0"/>
              <a:t>3.Utviklingssamtaler våren 2019: Mandag  09.3.2019 (Utviklingssamtale /shoppingmetode)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068" cy="13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19672" y="1382117"/>
            <a:ext cx="4032448" cy="7507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Viktig å vite</a:t>
            </a:r>
            <a:r>
              <a:rPr lang="nb-NO" dirty="0" smtClean="0"/>
              <a:t>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25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80920" cy="864096"/>
          </a:xfrm>
        </p:spPr>
        <p:txBody>
          <a:bodyPr/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Praktisk  </a:t>
            </a:r>
            <a:r>
              <a:rPr lang="nb-NO" b="1" dirty="0"/>
              <a:t>og viktig informasjon: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4680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b-NO" b="1" dirty="0">
                <a:hlinkClick r:id="rId2"/>
              </a:rPr>
              <a:t> </a:t>
            </a:r>
            <a:r>
              <a:rPr lang="nb-NO" b="1" dirty="0" smtClean="0">
                <a:hlinkClick r:id="rId2"/>
              </a:rPr>
              <a:t>www.nydalen.vgs.no</a:t>
            </a:r>
            <a:endParaRPr lang="nb-NO" b="1" dirty="0" smtClean="0"/>
          </a:p>
          <a:p>
            <a:pPr>
              <a:buFontTx/>
              <a:buChar char="-"/>
            </a:pPr>
            <a:r>
              <a:rPr lang="nb-NO" b="1" dirty="0" smtClean="0"/>
              <a:t>Livet på Nydalen – nyttig informasjon</a:t>
            </a:r>
          </a:p>
          <a:p>
            <a:pPr>
              <a:buFontTx/>
              <a:buChar char="-"/>
            </a:pPr>
            <a:r>
              <a:rPr lang="nb-NO" b="1" dirty="0" smtClean="0"/>
              <a:t>Skoleruta (9.9+22.5 = fri 2.1 og 3.1.2020)</a:t>
            </a:r>
            <a:endParaRPr lang="nb-NO" b="1" dirty="0"/>
          </a:p>
          <a:p>
            <a:pPr>
              <a:buFontTx/>
              <a:buChar char="-"/>
            </a:pPr>
            <a:r>
              <a:rPr lang="nb-NO" b="1" dirty="0"/>
              <a:t>Eksamensplan, når det er klart </a:t>
            </a:r>
            <a:r>
              <a:rPr lang="nb-NO" b="1" dirty="0" smtClean="0"/>
              <a:t> </a:t>
            </a:r>
            <a:endParaRPr lang="nb-NO" b="1" dirty="0"/>
          </a:p>
          <a:p>
            <a:pPr>
              <a:buFontTx/>
              <a:buChar char="-"/>
            </a:pPr>
            <a:r>
              <a:rPr lang="nb-NO" b="1" dirty="0"/>
              <a:t>Elevrådet  </a:t>
            </a:r>
          </a:p>
          <a:p>
            <a:pPr>
              <a:buFontTx/>
              <a:buChar char="-"/>
            </a:pPr>
            <a:r>
              <a:rPr lang="nb-NO" b="1" dirty="0" smtClean="0"/>
              <a:t>Nydalenrevyen (17.9?)</a:t>
            </a:r>
          </a:p>
          <a:p>
            <a:pPr>
              <a:buFontTx/>
              <a:buChar char="-"/>
            </a:pPr>
            <a:r>
              <a:rPr lang="nb-NO" b="1" dirty="0" smtClean="0"/>
              <a:t>18 år dette året?</a:t>
            </a:r>
          </a:p>
          <a:p>
            <a:pPr>
              <a:buFontTx/>
              <a:buChar char="-"/>
            </a:pPr>
            <a:r>
              <a:rPr lang="nb-NO" b="1" dirty="0" smtClean="0"/>
              <a:t>Fravær fra undervisning (en dag: kontaktlærer) (tre </a:t>
            </a:r>
            <a:r>
              <a:rPr lang="nb-NO" b="1" smtClean="0"/>
              <a:t>dager: avdelingsleder)  </a:t>
            </a:r>
            <a:r>
              <a:rPr lang="nb-NO" b="1" dirty="0" smtClean="0"/>
              <a:t>(mer: rektor)</a:t>
            </a:r>
          </a:p>
          <a:p>
            <a:pPr>
              <a:buFontTx/>
              <a:buChar char="-"/>
            </a:pPr>
            <a:endParaRPr lang="nb-NO" b="1" dirty="0"/>
          </a:p>
          <a:p>
            <a:pPr>
              <a:buNone/>
            </a:pPr>
            <a:r>
              <a:rPr lang="nb-NO" b="1" dirty="0"/>
              <a:t> </a:t>
            </a:r>
            <a:r>
              <a:rPr lang="nb-NO" b="1" dirty="0" smtClean="0">
                <a:hlinkClick r:id="rId3"/>
              </a:rPr>
              <a:t>linn-siri.jensen@ude.oslo.kommune.no</a:t>
            </a:r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42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557213"/>
            <a:ext cx="8143875" cy="50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5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1540" y="1535747"/>
            <a:ext cx="8280920" cy="1080120"/>
          </a:xfrm>
        </p:spPr>
        <p:txBody>
          <a:bodyPr/>
          <a:lstStyle/>
          <a:p>
            <a:r>
              <a:rPr lang="nb-NO" dirty="0" smtClean="0"/>
              <a:t>Presentasjon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dirty="0" smtClean="0"/>
              <a:t>Grethe Rostad: Assisterende rektor</a:t>
            </a:r>
          </a:p>
          <a:p>
            <a:pPr marL="0" indent="0">
              <a:buNone/>
            </a:pPr>
            <a:r>
              <a:rPr lang="nb-NO" sz="2800" b="1" dirty="0" smtClean="0">
                <a:solidFill>
                  <a:srgbClr val="7030A0"/>
                </a:solidFill>
              </a:rPr>
              <a:t>Trine Kalsæg: Avdelingsleder ST Vg1</a:t>
            </a:r>
          </a:p>
          <a:p>
            <a:pPr marL="0" indent="0">
              <a:buNone/>
            </a:pPr>
            <a:r>
              <a:rPr lang="nb-NO" sz="2800" b="1" dirty="0" smtClean="0">
                <a:solidFill>
                  <a:srgbClr val="7030A0"/>
                </a:solidFill>
              </a:rPr>
              <a:t>Andrea Falkenhaug: Rådgiver ST Vg1 </a:t>
            </a:r>
          </a:p>
          <a:p>
            <a:pPr marL="0" indent="0">
              <a:buNone/>
            </a:pPr>
            <a:r>
              <a:rPr lang="nb-NO" sz="2800" b="1" dirty="0" smtClean="0"/>
              <a:t>Nina A. Malm : Skolehelsetjenesten</a:t>
            </a:r>
          </a:p>
          <a:p>
            <a:pPr marL="0" indent="0">
              <a:buNone/>
            </a:pPr>
            <a:r>
              <a:rPr lang="nb-NO" sz="2800" b="1" dirty="0" smtClean="0"/>
              <a:t>Kristin Aaserudseter : Skolepsykolog</a:t>
            </a:r>
          </a:p>
          <a:p>
            <a:pPr marL="0" indent="0">
              <a:buNone/>
            </a:pPr>
            <a:r>
              <a:rPr lang="nb-NO" sz="2800" b="1" dirty="0" smtClean="0"/>
              <a:t>Miljøarbeider: Faysal Ahmed  </a:t>
            </a:r>
          </a:p>
          <a:p>
            <a:pPr marL="0" indent="0">
              <a:buNone/>
            </a:pPr>
            <a:r>
              <a:rPr lang="nb-NO" b="1" dirty="0"/>
              <a:t>Kontaktlærerne – treffer dere etterpå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1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1080120"/>
          </a:xfrm>
        </p:spPr>
        <p:txBody>
          <a:bodyPr/>
          <a:lstStyle/>
          <a:p>
            <a:r>
              <a:rPr lang="nb-NO" dirty="0" smtClean="0"/>
              <a:t>Oppstart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388843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b-NO" dirty="0" smtClean="0"/>
              <a:t>Nye klasser</a:t>
            </a:r>
          </a:p>
          <a:p>
            <a:pPr>
              <a:buFontTx/>
              <a:buChar char="-"/>
            </a:pPr>
            <a:r>
              <a:rPr lang="nb-NO" dirty="0" smtClean="0"/>
              <a:t>Bli kjent</a:t>
            </a:r>
          </a:p>
          <a:p>
            <a:pPr>
              <a:buFontTx/>
              <a:buChar char="-"/>
            </a:pPr>
            <a:r>
              <a:rPr lang="nb-NO" dirty="0" smtClean="0"/>
              <a:t>Fadderarrangement (mandag, tirsdag og fredag)</a:t>
            </a:r>
          </a:p>
          <a:p>
            <a:pPr>
              <a:buFontTx/>
              <a:buChar char="-"/>
            </a:pPr>
            <a:r>
              <a:rPr lang="nb-NO" dirty="0" smtClean="0"/>
              <a:t>Komme i gang faglig</a:t>
            </a:r>
          </a:p>
          <a:p>
            <a:pPr>
              <a:buFontTx/>
              <a:buChar char="-"/>
            </a:pPr>
            <a:r>
              <a:rPr lang="nb-NO" dirty="0" smtClean="0"/>
              <a:t>Mye i vente</a:t>
            </a:r>
            <a:r>
              <a:rPr lang="nb-NO" dirty="0" smtClean="0">
                <a:sym typeface="Wingdings" panose="05000000000000000000" pitchFamily="2" charset="2"/>
              </a:rPr>
              <a:t> (Utviklingsminister, pol. debatt, hytte tur uke 39)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Nydalen vgs –  ”En landsby”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”Det tar en landsby å oppdra et barn”</a:t>
            </a:r>
          </a:p>
          <a:p>
            <a:endParaRPr lang="nb-NO" dirty="0"/>
          </a:p>
          <a:p>
            <a:r>
              <a:rPr lang="nb-NO" dirty="0"/>
              <a:t>”Det tar en landsby å få en elev til å fullføre å bestå”</a:t>
            </a:r>
          </a:p>
          <a:p>
            <a:endParaRPr lang="nb-NO" dirty="0"/>
          </a:p>
          <a:p>
            <a:r>
              <a:rPr lang="nb-NO" dirty="0"/>
              <a:t>Velkommen til vår landsby Nydalen vgs</a:t>
            </a:r>
            <a:r>
              <a:rPr lang="nb-NO" dirty="0" smtClean="0"/>
              <a:t>.</a:t>
            </a:r>
          </a:p>
          <a:p>
            <a:r>
              <a:rPr lang="nb-NO" dirty="0" smtClean="0"/>
              <a:t>170 ansatte / 128 pedagoger</a:t>
            </a:r>
            <a:endParaRPr lang="nb-NO" dirty="0"/>
          </a:p>
          <a:p>
            <a:endParaRPr lang="nb-NO" dirty="0"/>
          </a:p>
          <a:p>
            <a:r>
              <a:rPr lang="nb-NO" dirty="0"/>
              <a:t>Vårt elevsyn uttrykt i kunsten vår: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67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192688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nb-NO" sz="2400" b="1" dirty="0" smtClean="0">
                <a:solidFill>
                  <a:schemeClr val="tx2">
                    <a:lumMod val="75000"/>
                  </a:schemeClr>
                </a:solidFill>
              </a:rPr>
              <a:t>Elevsyn preget av mangfold</a:t>
            </a:r>
            <a:endParaRPr lang="nb-N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LJensen\AppData\Local\Microsoft\Windows\Temporary Internet Files\Content.Outlook\3ZXQYV02\bil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9065" y="812082"/>
            <a:ext cx="364502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LJensen\AppData\Local\Microsoft\Windows\Temporary Internet Files\Content.Outlook\3ZXQYV02\bild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8389" y="4088618"/>
            <a:ext cx="2970753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Jensen\AppData\Local\Microsoft\Windows\Temporary Internet Files\Content.Outlook\3ZXQYV02\bilde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0259" y="1204475"/>
            <a:ext cx="3397647" cy="25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Jensen\AppData\Local\Microsoft\Windows\Temporary Internet Files\Content.Outlook\3ZXQYV02\bilde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8978" y="4096747"/>
            <a:ext cx="29302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LJensen\AppData\Local\Microsoft\Windows\Temporary Internet Files\Content.Outlook\3ZXQYV02\bilde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9917" y="1252381"/>
            <a:ext cx="3635486" cy="28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Moderne – Fleksibel - Ambisiøs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464496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H:\Dokumenter\VISJON-LOGO\Nydalen_vgs_bl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9144000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okumenter\VISJON-LOGO\Nydalen_vgs_l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Jensen\AppData\Local\Microsoft\Windows\Temporary Internet Files\Content.Outlook\ARG147IT\Nydalen_vgs_g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" y="4127904"/>
            <a:ext cx="9144000" cy="13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1088-516A-4846-A293-4C1015D31A40}" type="datetime1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Dokumentnavn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F8BF-0AE1-4635-8DA2-605D8A0360C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lassholder for innhold 6" descr="J:\Nydalen\Profilering\Bilder Nydalen vgs\IMG_2791_smal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44687"/>
            <a:ext cx="3553288" cy="27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vrundet rektangel 8"/>
          <p:cNvSpPr/>
          <p:nvPr/>
        </p:nvSpPr>
        <p:spPr bwMode="auto">
          <a:xfrm>
            <a:off x="370204" y="620688"/>
            <a:ext cx="2310063" cy="139566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SESAM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(service og samferdsel)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baseline="0" dirty="0" smtClean="0"/>
              <a:t>Totalt</a:t>
            </a:r>
            <a:r>
              <a:rPr lang="nb-NO" dirty="0" smtClean="0"/>
              <a:t> 115 elever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4.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etg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vrundet rektangel 9"/>
          <p:cNvSpPr/>
          <p:nvPr/>
        </p:nvSpPr>
        <p:spPr bwMode="auto">
          <a:xfrm>
            <a:off x="107504" y="2420888"/>
            <a:ext cx="2880320" cy="1435767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Studiespesialiserende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Vg1 totalt 192 elever 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3. etg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vrundet rektangel 11"/>
          <p:cNvSpPr/>
          <p:nvPr/>
        </p:nvSpPr>
        <p:spPr bwMode="auto">
          <a:xfrm>
            <a:off x="300606" y="4581128"/>
            <a:ext cx="2310064" cy="150795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Helse og </a:t>
            </a:r>
            <a:r>
              <a:rPr lang="nb-NO" dirty="0" smtClean="0"/>
              <a:t>oppvekst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baseline="0" dirty="0" smtClean="0"/>
              <a:t>Totalt</a:t>
            </a:r>
            <a:r>
              <a:rPr lang="nb-NO" dirty="0" smtClean="0"/>
              <a:t> 195 elever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etg til venstre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vrundet rektangel 12"/>
          <p:cNvSpPr/>
          <p:nvPr/>
        </p:nvSpPr>
        <p:spPr bwMode="auto">
          <a:xfrm>
            <a:off x="6522967" y="4581128"/>
            <a:ext cx="2132366" cy="150795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Tilrettelagt avd.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Totalt 43 elever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2.etg. til høyre</a:t>
            </a:r>
          </a:p>
        </p:txBody>
      </p:sp>
      <p:sp>
        <p:nvSpPr>
          <p:cNvPr id="14" name="Avrundet rektangel 13"/>
          <p:cNvSpPr/>
          <p:nvPr/>
        </p:nvSpPr>
        <p:spPr bwMode="auto">
          <a:xfrm>
            <a:off x="6189782" y="2493077"/>
            <a:ext cx="2846714" cy="136357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Studiespes</a:t>
            </a:r>
            <a:r>
              <a:rPr lang="nb-NO" sz="2000" dirty="0" smtClean="0">
                <a:latin typeface="Arial" charset="0"/>
              </a:rPr>
              <a:t>ialiserende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nb-N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Vg3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</a:t>
            </a:r>
            <a:r>
              <a:rPr lang="nb-NO" dirty="0" smtClean="0"/>
              <a:t>otalt 194 elever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(Vg4 – 2 elever)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vrundet rektangel 14"/>
          <p:cNvSpPr/>
          <p:nvPr/>
        </p:nvSpPr>
        <p:spPr bwMode="auto">
          <a:xfrm>
            <a:off x="3059832" y="2470056"/>
            <a:ext cx="2976427" cy="133149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Studie- spesialiserende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Vg2, totalt 186 elever,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3. etg </a:t>
            </a:r>
          </a:p>
        </p:txBody>
      </p:sp>
      <p:sp>
        <p:nvSpPr>
          <p:cNvPr id="16" name="Avrundet rektangel 15"/>
          <p:cNvSpPr/>
          <p:nvPr/>
        </p:nvSpPr>
        <p:spPr bwMode="auto">
          <a:xfrm>
            <a:off x="2915816" y="652771"/>
            <a:ext cx="2872770" cy="136358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Hørselshemmede elever, totalt </a:t>
            </a:r>
            <a:r>
              <a:rPr lang="nb-NO" dirty="0" smtClean="0"/>
              <a:t>34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elever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 smtClean="0"/>
              <a:t>Både 1. 2. 3. etg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6089" y="1628800"/>
            <a:ext cx="8280920" cy="1080120"/>
          </a:xfrm>
        </p:spPr>
        <p:txBody>
          <a:bodyPr/>
          <a:lstStyle/>
          <a:p>
            <a:r>
              <a:rPr lang="nb-NO" dirty="0" smtClean="0"/>
              <a:t>Strategisk plan 2018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3888432"/>
          </a:xfrm>
        </p:spPr>
        <p:txBody>
          <a:bodyPr>
            <a:normAutofit/>
          </a:bodyPr>
          <a:lstStyle/>
          <a:p>
            <a:pPr marL="571500" indent="-571500">
              <a:buAutoNum type="romanUcParenR"/>
            </a:pPr>
            <a:r>
              <a:rPr lang="nb-NO" b="1" dirty="0" smtClean="0"/>
              <a:t>Flest </a:t>
            </a:r>
            <a:r>
              <a:rPr lang="nb-NO" b="1" dirty="0"/>
              <a:t>mulig elever fullfører og består det 13-årige </a:t>
            </a:r>
            <a:r>
              <a:rPr lang="nb-NO" b="1" dirty="0" smtClean="0"/>
              <a:t>utdanningsløp</a:t>
            </a:r>
          </a:p>
          <a:p>
            <a:pPr marL="0" indent="0">
              <a:buNone/>
            </a:pPr>
            <a:r>
              <a:rPr lang="nb-NO" b="1" dirty="0"/>
              <a:t> </a:t>
            </a:r>
            <a:r>
              <a:rPr lang="nb-NO" b="1" dirty="0" smtClean="0"/>
              <a:t>     Fullført: 99,1 % (hele skolen)</a:t>
            </a:r>
          </a:p>
          <a:p>
            <a:pPr marL="0" indent="0">
              <a:buNone/>
            </a:pPr>
            <a:r>
              <a:rPr lang="nb-NO" b="1" dirty="0" smtClean="0"/>
              <a:t>      Bestått: 99 % (samlet ST 2018-2019)</a:t>
            </a:r>
            <a:endParaRPr lang="nb-NO" dirty="0"/>
          </a:p>
          <a:p>
            <a:pPr marL="0" lvl="0" indent="0">
              <a:buNone/>
            </a:pPr>
            <a:r>
              <a:rPr lang="nb-NO" b="1" dirty="0"/>
              <a:t>II</a:t>
            </a:r>
            <a:r>
              <a:rPr lang="nb-NO" b="1" dirty="0" smtClean="0"/>
              <a:t>) Team – organisert skole.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098" cy="14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eldremøte ST vg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DE powerpointmal">
  <a:themeElements>
    <a:clrScheme name="Egendefinert 36">
      <a:dk1>
        <a:srgbClr val="000000"/>
      </a:dk1>
      <a:lt1>
        <a:srgbClr val="FFFFFF"/>
      </a:lt1>
      <a:dk2>
        <a:srgbClr val="005B97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6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DE_powerpointmal 16 9_norsk_3.potx [Skrivebeskyttet]" id="{5528634C-578A-4DCE-A4D3-6B930725C603}" vid="{81D81B9B-5C3D-4916-8260-C2F459DEA12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Foreldremøte ST vg1</Template>
  <TotalTime>764</TotalTime>
  <Words>1090</Words>
  <Application>Microsoft Office PowerPoint</Application>
  <PresentationFormat>Skjermfremvisning (4:3)</PresentationFormat>
  <Paragraphs>255</Paragraphs>
  <Slides>27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27</vt:i4>
      </vt:variant>
    </vt:vector>
  </HeadingPairs>
  <TitlesOfParts>
    <vt:vector size="38" baseType="lpstr">
      <vt:lpstr>.AppleSystemUIFont</vt:lpstr>
      <vt:lpstr>Arial</vt:lpstr>
      <vt:lpstr>Calibri</vt:lpstr>
      <vt:lpstr>Courier New</vt:lpstr>
      <vt:lpstr>Symbol</vt:lpstr>
      <vt:lpstr>Tahoma</vt:lpstr>
      <vt:lpstr>Times</vt:lpstr>
      <vt:lpstr>Times New Roman</vt:lpstr>
      <vt:lpstr>Wingdings</vt:lpstr>
      <vt:lpstr>Foreldremøte ST vg1</vt:lpstr>
      <vt:lpstr>UDE powerpointmal</vt:lpstr>
      <vt:lpstr>Moderne – Fleksibel - Ambisiøs</vt:lpstr>
      <vt:lpstr>Program for kvelden</vt:lpstr>
      <vt:lpstr>Presentasjon</vt:lpstr>
      <vt:lpstr>Oppstart</vt:lpstr>
      <vt:lpstr>Nydalen vgs –  ”En landsby”</vt:lpstr>
      <vt:lpstr>PowerPoint-presentasjon</vt:lpstr>
      <vt:lpstr>Moderne – Fleksibel - Ambisiøs</vt:lpstr>
      <vt:lpstr>PowerPoint-presentasjon</vt:lpstr>
      <vt:lpstr>Strategisk plan 2018</vt:lpstr>
      <vt:lpstr>Arbeid med miljø:</vt:lpstr>
      <vt:lpstr>”Klubben”: Et tilbud og virkemiddel som bidrar til miljø i vår landsby</vt:lpstr>
      <vt:lpstr>Trygt og godt skolemiljø </vt:lpstr>
      <vt:lpstr>PowerPoint-presentasjon</vt:lpstr>
      <vt:lpstr>PowerPoint-presentasjon</vt:lpstr>
      <vt:lpstr>10 % fraværsgrense - 2017 Slik skal fraværsgrensen praktiseres</vt:lpstr>
      <vt:lpstr>Noe fravær kan unntas</vt:lpstr>
      <vt:lpstr>Osloskolen lanserer Skolemelding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Overgang – Utfordringer - Kultur</vt:lpstr>
      <vt:lpstr>Trygg kultur m/ambisjoner</vt:lpstr>
      <vt:lpstr>PowerPoint-presentasjon</vt:lpstr>
      <vt:lpstr> Praktisk  og viktig informasjon: 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– Fleksibel - Ambisiøs</dc:title>
  <dc:creator>Linn-Siri Jensen</dc:creator>
  <cp:lastModifiedBy>Kaja Hjorthol</cp:lastModifiedBy>
  <cp:revision>111</cp:revision>
  <cp:lastPrinted>2019-08-29T12:23:22Z</cp:lastPrinted>
  <dcterms:created xsi:type="dcterms:W3CDTF">2015-08-20T10:53:03Z</dcterms:created>
  <dcterms:modified xsi:type="dcterms:W3CDTF">2019-08-29T14:18:09Z</dcterms:modified>
</cp:coreProperties>
</file>